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51968" y="2020760"/>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2098675" y="728314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281630" y="7910231"/>
            <a:ext cx="4110866"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:JAYASIMMAN R</a:t>
            </a:r>
          </a:p>
          <a:p>
            <a:pPr algn="l">
              <a:lnSpc>
                <a:spcPts val="2640"/>
              </a:lnSpc>
            </a:pPr>
            <a:r>
              <a:rPr lang="en-US" sz="2200">
                <a:solidFill>
                  <a:srgbClr val="000000"/>
                </a:solidFill>
                <a:latin typeface="Arial"/>
              </a:rPr>
              <a:t>Student ID :au814721104024</a:t>
            </a:r>
          </a:p>
        </p:txBody>
      </p:sp>
      <p:sp>
        <p:nvSpPr>
          <p:cNvPr name="AutoShape 31" id="31"/>
          <p:cNvSpPr/>
          <p:nvPr/>
        </p:nvSpPr>
        <p:spPr>
          <a:xfrm rot="5485">
            <a:off x="2197248" y="7838984"/>
            <a:ext cx="3979581" cy="0"/>
          </a:xfrm>
          <a:prstGeom prst="line">
            <a:avLst/>
          </a:prstGeom>
          <a:ln cap="rnd" w="9525">
            <a:solidFill>
              <a:srgbClr val="000000"/>
            </a:solidFill>
            <a:prstDash val="solid"/>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11478152" y="7910231"/>
            <a:ext cx="4008228" cy="381000"/>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SRM TRP Engineering college</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415389" y="2109151"/>
            <a:ext cx="13104011" cy="7149149"/>
          </a:xfrm>
          <a:custGeom>
            <a:avLst/>
            <a:gdLst/>
            <a:ahLst/>
            <a:cxnLst/>
            <a:rect r="r" b="b" t="t" l="l"/>
            <a:pathLst>
              <a:path h="7149149" w="13104011">
                <a:moveTo>
                  <a:pt x="0" y="0"/>
                </a:moveTo>
                <a:lnTo>
                  <a:pt x="13104011" y="0"/>
                </a:lnTo>
                <a:lnTo>
                  <a:pt x="13104011" y="7149149"/>
                </a:lnTo>
                <a:lnTo>
                  <a:pt x="0" y="7149149"/>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6532638" y="1090831"/>
            <a:ext cx="3987046" cy="847725"/>
          </a:xfrm>
          <a:prstGeom prst="rect">
            <a:avLst/>
          </a:prstGeom>
        </p:spPr>
        <p:txBody>
          <a:bodyPr anchor="t" rtlCol="false" tIns="0" lIns="0" bIns="0" rIns="0">
            <a:spAutoFit/>
          </a:bodyPr>
          <a:lstStyle/>
          <a:p>
            <a:pPr algn="ctr">
              <a:lnSpc>
                <a:spcPts val="5999"/>
              </a:lnSpc>
              <a:spcBef>
                <a:spcPct val="0"/>
              </a:spcBef>
            </a:pPr>
            <a:r>
              <a:rPr lang="en-US" sz="4999">
                <a:solidFill>
                  <a:srgbClr val="000000"/>
                </a:solidFill>
                <a:latin typeface="Arial Bold"/>
              </a:rPr>
              <a:t>Sign up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591994" y="2371205"/>
            <a:ext cx="13104011" cy="7149149"/>
          </a:xfrm>
          <a:custGeom>
            <a:avLst/>
            <a:gdLst/>
            <a:ahLst/>
            <a:cxnLst/>
            <a:rect r="r" b="b" t="t" l="l"/>
            <a:pathLst>
              <a:path h="7149149" w="13104011">
                <a:moveTo>
                  <a:pt x="0" y="0"/>
                </a:moveTo>
                <a:lnTo>
                  <a:pt x="13104012" y="0"/>
                </a:lnTo>
                <a:lnTo>
                  <a:pt x="13104012" y="7149149"/>
                </a:lnTo>
                <a:lnTo>
                  <a:pt x="0" y="7149149"/>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4979232" y="1190105"/>
            <a:ext cx="6882884" cy="904875"/>
          </a:xfrm>
          <a:prstGeom prst="rect">
            <a:avLst/>
          </a:prstGeom>
        </p:spPr>
        <p:txBody>
          <a:bodyPr anchor="t" rtlCol="false" tIns="0" lIns="0" bIns="0" rIns="0">
            <a:spAutoFit/>
          </a:bodyPr>
          <a:lstStyle/>
          <a:p>
            <a:pPr algn="ctr">
              <a:lnSpc>
                <a:spcPts val="6359"/>
              </a:lnSpc>
              <a:spcBef>
                <a:spcPct val="0"/>
              </a:spcBef>
            </a:pPr>
            <a:r>
              <a:rPr lang="en-US" sz="5299">
                <a:solidFill>
                  <a:srgbClr val="000000"/>
                </a:solidFill>
                <a:latin typeface="Arial Bold"/>
              </a:rPr>
              <a:t>Teacher’s home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591994" y="2361680"/>
            <a:ext cx="13104011" cy="7149149"/>
          </a:xfrm>
          <a:custGeom>
            <a:avLst/>
            <a:gdLst/>
            <a:ahLst/>
            <a:cxnLst/>
            <a:rect r="r" b="b" t="t" l="l"/>
            <a:pathLst>
              <a:path h="7149149" w="13104011">
                <a:moveTo>
                  <a:pt x="0" y="0"/>
                </a:moveTo>
                <a:lnTo>
                  <a:pt x="13104012" y="0"/>
                </a:lnTo>
                <a:lnTo>
                  <a:pt x="13104012" y="7149149"/>
                </a:lnTo>
                <a:lnTo>
                  <a:pt x="0" y="7149149"/>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55931" y="1190105"/>
            <a:ext cx="6678216" cy="895350"/>
          </a:xfrm>
          <a:prstGeom prst="rect">
            <a:avLst/>
          </a:prstGeom>
        </p:spPr>
        <p:txBody>
          <a:bodyPr anchor="t" rtlCol="false" tIns="0" lIns="0" bIns="0" rIns="0">
            <a:spAutoFit/>
          </a:bodyPr>
          <a:lstStyle/>
          <a:p>
            <a:pPr algn="ctr">
              <a:lnSpc>
                <a:spcPts val="6239"/>
              </a:lnSpc>
              <a:spcBef>
                <a:spcPct val="0"/>
              </a:spcBef>
            </a:pPr>
            <a:r>
              <a:rPr lang="en-US" sz="5199">
                <a:solidFill>
                  <a:srgbClr val="000000"/>
                </a:solidFill>
                <a:latin typeface="Arial Bold"/>
              </a:rPr>
              <a:t>Student’s home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591994" y="2159215"/>
            <a:ext cx="13104011" cy="7149149"/>
          </a:xfrm>
          <a:custGeom>
            <a:avLst/>
            <a:gdLst/>
            <a:ahLst/>
            <a:cxnLst/>
            <a:rect r="r" b="b" t="t" l="l"/>
            <a:pathLst>
              <a:path h="7149149" w="13104011">
                <a:moveTo>
                  <a:pt x="0" y="0"/>
                </a:moveTo>
                <a:lnTo>
                  <a:pt x="13104012" y="0"/>
                </a:lnTo>
                <a:lnTo>
                  <a:pt x="13104012" y="7149150"/>
                </a:lnTo>
                <a:lnTo>
                  <a:pt x="0" y="7149150"/>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739229" y="1199630"/>
            <a:ext cx="6809542" cy="847725"/>
          </a:xfrm>
          <a:prstGeom prst="rect">
            <a:avLst/>
          </a:prstGeom>
        </p:spPr>
        <p:txBody>
          <a:bodyPr anchor="t" rtlCol="false" tIns="0" lIns="0" bIns="0" rIns="0">
            <a:spAutoFit/>
          </a:bodyPr>
          <a:lstStyle/>
          <a:p>
            <a:pPr algn="ctr">
              <a:lnSpc>
                <a:spcPts val="5999"/>
              </a:lnSpc>
              <a:spcBef>
                <a:spcPct val="0"/>
              </a:spcBef>
            </a:pPr>
            <a:r>
              <a:rPr lang="en-US" sz="4999">
                <a:solidFill>
                  <a:srgbClr val="000000"/>
                </a:solidFill>
                <a:latin typeface="Arial Bold"/>
              </a:rPr>
              <a:t>Error notification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415389" y="2159215"/>
            <a:ext cx="13104011" cy="7149149"/>
          </a:xfrm>
          <a:custGeom>
            <a:avLst/>
            <a:gdLst/>
            <a:ahLst/>
            <a:cxnLst/>
            <a:rect r="r" b="b" t="t" l="l"/>
            <a:pathLst>
              <a:path h="7149149" w="13104011">
                <a:moveTo>
                  <a:pt x="0" y="0"/>
                </a:moveTo>
                <a:lnTo>
                  <a:pt x="13104011" y="0"/>
                </a:lnTo>
                <a:lnTo>
                  <a:pt x="13104011" y="7149150"/>
                </a:lnTo>
                <a:lnTo>
                  <a:pt x="0" y="7149150"/>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6655049" y="1190105"/>
            <a:ext cx="3203853" cy="876300"/>
          </a:xfrm>
          <a:prstGeom prst="rect">
            <a:avLst/>
          </a:prstGeom>
        </p:spPr>
        <p:txBody>
          <a:bodyPr anchor="t" rtlCol="false" tIns="0" lIns="0" bIns="0" rIns="0">
            <a:spAutoFit/>
          </a:bodyPr>
          <a:lstStyle/>
          <a:p>
            <a:pPr algn="ctr">
              <a:lnSpc>
                <a:spcPts val="6119"/>
              </a:lnSpc>
              <a:spcBef>
                <a:spcPct val="0"/>
              </a:spcBef>
            </a:pPr>
            <a:r>
              <a:rPr lang="en-US" sz="5099">
                <a:solidFill>
                  <a:srgbClr val="000000"/>
                </a:solidFill>
                <a:latin typeface="Arial Bold"/>
              </a:rPr>
              <a:t>No access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758687" y="2540637"/>
            <a:ext cx="12760713" cy="6106913"/>
          </a:xfrm>
          <a:custGeom>
            <a:avLst/>
            <a:gdLst/>
            <a:ahLst/>
            <a:cxnLst/>
            <a:rect r="r" b="b" t="t" l="l"/>
            <a:pathLst>
              <a:path h="6106913" w="12760713">
                <a:moveTo>
                  <a:pt x="0" y="0"/>
                </a:moveTo>
                <a:lnTo>
                  <a:pt x="12760713" y="0"/>
                </a:lnTo>
                <a:lnTo>
                  <a:pt x="12760713" y="6106912"/>
                </a:lnTo>
                <a:lnTo>
                  <a:pt x="0" y="6106912"/>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7109279" y="1471559"/>
            <a:ext cx="2844165" cy="876300"/>
          </a:xfrm>
          <a:prstGeom prst="rect">
            <a:avLst/>
          </a:prstGeom>
        </p:spPr>
        <p:txBody>
          <a:bodyPr anchor="t" rtlCol="false" tIns="0" lIns="0" bIns="0" rIns="0">
            <a:spAutoFit/>
          </a:bodyPr>
          <a:lstStyle/>
          <a:p>
            <a:pPr algn="ctr">
              <a:lnSpc>
                <a:spcPts val="6120"/>
              </a:lnSpc>
              <a:spcBef>
                <a:spcPct val="0"/>
              </a:spcBef>
            </a:pPr>
            <a:r>
              <a:rPr lang="en-US" sz="5100">
                <a:solidFill>
                  <a:srgbClr val="000000"/>
                </a:solidFill>
                <a:latin typeface="Arial Bold"/>
              </a:rPr>
              <a:t>404 Error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1095375"/>
          </a:xfrm>
          <a:prstGeom prst="rect">
            <a:avLst/>
          </a:prstGeom>
        </p:spPr>
        <p:txBody>
          <a:bodyPr anchor="t" rtlCol="false" tIns="0" lIns="0" bIns="0" rIns="0">
            <a:spAutoFit/>
          </a:bodyPr>
          <a:lstStyle/>
          <a:p>
            <a:pPr>
              <a:lnSpc>
                <a:spcPts val="4079"/>
              </a:lnSpc>
            </a:pPr>
            <a:r>
              <a:rPr lang="en-US" sz="3399">
                <a:solidFill>
                  <a:srgbClr val="213163"/>
                </a:solidFill>
                <a:latin typeface="Arial Bold"/>
              </a:rPr>
              <a:t>Future enhancement</a:t>
            </a:r>
          </a:p>
          <a:p>
            <a:pPr algn="l">
              <a:lnSpc>
                <a:spcPts val="4079"/>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AutoShape 18" id="18"/>
          <p:cNvSpPr/>
          <p:nvPr/>
        </p:nvSpPr>
        <p:spPr>
          <a:xfrm rot="3577">
            <a:off x="142870" y="9504220"/>
            <a:ext cx="18307060" cy="0"/>
          </a:xfrm>
          <a:prstGeom prst="line">
            <a:avLst/>
          </a:prstGeom>
          <a:ln cap="rnd" w="9525">
            <a:solidFill>
              <a:srgbClr val="FFFFFF"/>
            </a:solidFill>
            <a:prstDash val="solid"/>
            <a:headEnd type="none" len="sm" w="sm"/>
            <a:tailEnd type="none" len="sm" w="sm"/>
          </a:ln>
        </p:spPr>
      </p:sp>
      <p:sp>
        <p:nvSpPr>
          <p:cNvPr name="AutoShape 19" id="19"/>
          <p:cNvSpPr/>
          <p:nvPr/>
        </p:nvSpPr>
        <p:spPr>
          <a:xfrm rot="3577">
            <a:off x="295270" y="9656620"/>
            <a:ext cx="18307060" cy="0"/>
          </a:xfrm>
          <a:prstGeom prst="line">
            <a:avLst/>
          </a:prstGeom>
          <a:ln cap="rnd" w="9525">
            <a:solidFill>
              <a:srgbClr val="FFFFFF"/>
            </a:solidFill>
            <a:prstDash val="solid"/>
            <a:headEnd type="none" len="sm" w="sm"/>
            <a:tailEnd type="none" len="sm" w="sm"/>
          </a:ln>
        </p:spPr>
      </p:sp>
      <p:sp>
        <p:nvSpPr>
          <p:cNvPr name="TextBox 20" id="20"/>
          <p:cNvSpPr txBox="true"/>
          <p:nvPr/>
        </p:nvSpPr>
        <p:spPr>
          <a:xfrm rot="0">
            <a:off x="353489" y="2874820"/>
            <a:ext cx="16716333" cy="5314950"/>
          </a:xfrm>
          <a:prstGeom prst="rect">
            <a:avLst/>
          </a:prstGeom>
        </p:spPr>
        <p:txBody>
          <a:bodyPr anchor="t" rtlCol="false" tIns="0" lIns="0" bIns="0" rIns="0">
            <a:spAutoFit/>
          </a:bodyPr>
          <a:lstStyle/>
          <a:p>
            <a:pPr>
              <a:lnSpc>
                <a:spcPts val="3492"/>
              </a:lnSpc>
              <a:spcBef>
                <a:spcPct val="0"/>
              </a:spcBef>
            </a:pPr>
            <a:r>
              <a:rPr lang="en-US" sz="2910">
                <a:solidFill>
                  <a:srgbClr val="000000"/>
                </a:solidFill>
                <a:latin typeface="Arial"/>
              </a:rPr>
              <a:t>1</a:t>
            </a:r>
            <a:r>
              <a:rPr lang="en-US" sz="2910">
                <a:solidFill>
                  <a:srgbClr val="000000"/>
                </a:solidFill>
                <a:latin typeface="Arial Bold"/>
              </a:rPr>
              <a:t>.</a:t>
            </a:r>
            <a:r>
              <a:rPr lang="en-US" sz="2910">
                <a:solidFill>
                  <a:srgbClr val="000000"/>
                </a:solidFill>
                <a:latin typeface="Arial Bold"/>
              </a:rPr>
              <a:t>User Profiles and Authentication:</a:t>
            </a:r>
          </a:p>
          <a:p>
            <a:pPr marL="628311" indent="-314156" lvl="1">
              <a:lnSpc>
                <a:spcPts val="3492"/>
              </a:lnSpc>
              <a:buFont typeface="Arial"/>
              <a:buChar char="•"/>
            </a:pPr>
            <a:r>
              <a:rPr lang="en-US" sz="2910">
                <a:solidFill>
                  <a:srgbClr val="000000"/>
                </a:solidFill>
                <a:latin typeface="Arial"/>
              </a:rPr>
              <a:t>Implement user authentication using JWT (JSON Web Tokens) or OAuth.</a:t>
            </a:r>
          </a:p>
          <a:p>
            <a:pPr marL="628311" indent="-314156" lvl="1">
              <a:lnSpc>
                <a:spcPts val="3492"/>
              </a:lnSpc>
              <a:buFont typeface="Arial"/>
              <a:buChar char="•"/>
            </a:pPr>
            <a:r>
              <a:rPr lang="en-US" sz="2910">
                <a:solidFill>
                  <a:srgbClr val="000000"/>
                </a:solidFill>
                <a:latin typeface="Arial"/>
              </a:rPr>
              <a:t>Allow users to create profiles, customize their settings, and manage their notes securely.</a:t>
            </a:r>
          </a:p>
          <a:p>
            <a:pPr>
              <a:lnSpc>
                <a:spcPts val="3492"/>
              </a:lnSpc>
            </a:pPr>
            <a:r>
              <a:rPr lang="en-US" sz="2910">
                <a:solidFill>
                  <a:srgbClr val="000000"/>
                </a:solidFill>
                <a:latin typeface="Arial Bold"/>
              </a:rPr>
              <a:t>2.Collaboration Features:</a:t>
            </a:r>
          </a:p>
          <a:p>
            <a:pPr marL="628311" indent="-314156" lvl="1">
              <a:lnSpc>
                <a:spcPts val="3492"/>
              </a:lnSpc>
              <a:buFont typeface="Arial"/>
              <a:buChar char="•"/>
            </a:pPr>
            <a:r>
              <a:rPr lang="en-US" sz="2910">
                <a:solidFill>
                  <a:srgbClr val="000000"/>
                </a:solidFill>
                <a:latin typeface="Arial"/>
              </a:rPr>
              <a:t>Enable collaboration by allowing users to share notes with others.</a:t>
            </a:r>
          </a:p>
          <a:p>
            <a:pPr marL="628311" indent="-314156" lvl="1">
              <a:lnSpc>
                <a:spcPts val="3492"/>
              </a:lnSpc>
              <a:buFont typeface="Arial"/>
              <a:buChar char="•"/>
            </a:pPr>
            <a:r>
              <a:rPr lang="en-US" sz="2910">
                <a:solidFill>
                  <a:srgbClr val="000000"/>
                </a:solidFill>
                <a:latin typeface="Arial"/>
              </a:rPr>
              <a:t>Implement real-time updates when multiple users are editing the same note.</a:t>
            </a:r>
          </a:p>
          <a:p>
            <a:pPr>
              <a:lnSpc>
                <a:spcPts val="3492"/>
              </a:lnSpc>
              <a:spcBef>
                <a:spcPct val="0"/>
              </a:spcBef>
            </a:pPr>
            <a:r>
              <a:rPr lang="en-US" sz="2910">
                <a:solidFill>
                  <a:srgbClr val="000000"/>
                </a:solidFill>
                <a:latin typeface="Arial Bold"/>
              </a:rPr>
              <a:t>3.Rich Text Editor:</a:t>
            </a:r>
          </a:p>
          <a:p>
            <a:pPr marL="628311" indent="-314156" lvl="1">
              <a:lnSpc>
                <a:spcPts val="3492"/>
              </a:lnSpc>
              <a:buFont typeface="Arial"/>
              <a:buChar char="•"/>
            </a:pPr>
            <a:r>
              <a:rPr lang="en-US" sz="2910">
                <a:solidFill>
                  <a:srgbClr val="000000"/>
                </a:solidFill>
                <a:latin typeface="Arial"/>
              </a:rPr>
              <a:t>Enhance the note-taking experience by integrating a rich text editor (e.g., Quill, Draft.js).</a:t>
            </a:r>
          </a:p>
          <a:p>
            <a:pPr marL="628311" indent="-314156" lvl="1">
              <a:lnSpc>
                <a:spcPts val="3492"/>
              </a:lnSpc>
              <a:buFont typeface="Arial"/>
              <a:buChar char="•"/>
            </a:pPr>
            <a:r>
              <a:rPr lang="en-US" sz="2910">
                <a:solidFill>
                  <a:srgbClr val="000000"/>
                </a:solidFill>
                <a:latin typeface="Arial"/>
              </a:rPr>
              <a:t>Support formatting (bold, italic, bullet points) and attachments (images, files).</a:t>
            </a:r>
          </a:p>
          <a:p>
            <a:pPr>
              <a:lnSpc>
                <a:spcPts val="3492"/>
              </a:lnSpc>
              <a:spcBef>
                <a:spcPct val="0"/>
              </a:spcBef>
            </a:pPr>
            <a:r>
              <a:rPr lang="en-US" sz="2910">
                <a:solidFill>
                  <a:srgbClr val="000000"/>
                </a:solidFill>
                <a:latin typeface="Arial Bold"/>
              </a:rPr>
              <a:t>4.Tags and Categories:</a:t>
            </a:r>
          </a:p>
          <a:p>
            <a:pPr marL="628311" indent="-314156" lvl="1">
              <a:lnSpc>
                <a:spcPts val="3492"/>
              </a:lnSpc>
              <a:buFont typeface="Arial"/>
              <a:buChar char="•"/>
            </a:pPr>
            <a:r>
              <a:rPr lang="en-US" sz="2910">
                <a:solidFill>
                  <a:srgbClr val="000000"/>
                </a:solidFill>
                <a:latin typeface="Arial"/>
              </a:rPr>
              <a:t>Allow users to categorize their notes using tags or folders.</a:t>
            </a:r>
          </a:p>
          <a:p>
            <a:pPr marL="628311" indent="-314156" lvl="1">
              <a:lnSpc>
                <a:spcPts val="3492"/>
              </a:lnSpc>
              <a:buFont typeface="Arial"/>
              <a:buChar char="•"/>
            </a:pPr>
            <a:r>
              <a:rPr lang="en-US" sz="2910">
                <a:solidFill>
                  <a:srgbClr val="000000"/>
                </a:solidFill>
                <a:latin typeface="Arial"/>
              </a:rPr>
              <a:t>Implement a search feature based on tags or keywords</a:t>
            </a:r>
          </a:p>
        </p:txBody>
      </p:sp>
      <p:sp>
        <p:nvSpPr>
          <p:cNvPr name="TextBox 21" id="21"/>
          <p:cNvSpPr txBox="true"/>
          <p:nvPr/>
        </p:nvSpPr>
        <p:spPr>
          <a:xfrm rot="0">
            <a:off x="182979" y="2039750"/>
            <a:ext cx="15006221" cy="832119"/>
          </a:xfrm>
          <a:prstGeom prst="rect">
            <a:avLst/>
          </a:prstGeom>
        </p:spPr>
        <p:txBody>
          <a:bodyPr anchor="t" rtlCol="false" tIns="0" lIns="0" bIns="0" rIns="0">
            <a:spAutoFit/>
          </a:bodyPr>
          <a:lstStyle/>
          <a:p>
            <a:pPr algn="ctr">
              <a:lnSpc>
                <a:spcPts val="3106"/>
              </a:lnSpc>
              <a:spcBef>
                <a:spcPct val="0"/>
              </a:spcBef>
            </a:pPr>
            <a:r>
              <a:rPr lang="en-US" sz="2588">
                <a:solidFill>
                  <a:srgbClr val="000000"/>
                </a:solidFill>
                <a:latin typeface="Arial"/>
              </a:rPr>
              <a:t>Here are some potential future enhancements for your NotesSharing web application built with React and Django: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79485"/>
            <a:ext cx="5689314" cy="619125"/>
          </a:xfrm>
          <a:prstGeom prst="rect">
            <a:avLst/>
          </a:prstGeom>
        </p:spPr>
        <p:txBody>
          <a:bodyPr anchor="t" rtlCol="false" tIns="0" lIns="0" bIns="0" rIns="0">
            <a:spAutoFit/>
          </a:bodyPr>
          <a:lstStyle/>
          <a:p>
            <a:pPr algn="l">
              <a:lnSpc>
                <a:spcPts val="4319"/>
              </a:lnSpc>
            </a:pPr>
            <a:r>
              <a:rPr lang="en-US" sz="3599">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AutoShape 18" id="18"/>
          <p:cNvSpPr/>
          <p:nvPr/>
        </p:nvSpPr>
        <p:spPr>
          <a:xfrm rot="3577">
            <a:off x="142870" y="9504220"/>
            <a:ext cx="18307060" cy="0"/>
          </a:xfrm>
          <a:prstGeom prst="line">
            <a:avLst/>
          </a:prstGeom>
          <a:ln cap="rnd" w="9525">
            <a:solidFill>
              <a:srgbClr val="FFFFFF"/>
            </a:solidFill>
            <a:prstDash val="solid"/>
            <a:headEnd type="none" len="sm" w="sm"/>
            <a:tailEnd type="none" len="sm" w="sm"/>
          </a:ln>
        </p:spPr>
      </p:sp>
      <p:sp>
        <p:nvSpPr>
          <p:cNvPr name="AutoShape 19" id="19"/>
          <p:cNvSpPr/>
          <p:nvPr/>
        </p:nvSpPr>
        <p:spPr>
          <a:xfrm rot="3577">
            <a:off x="295270" y="9656620"/>
            <a:ext cx="18307060" cy="0"/>
          </a:xfrm>
          <a:prstGeom prst="line">
            <a:avLst/>
          </a:prstGeom>
          <a:ln cap="rnd" w="9525">
            <a:solidFill>
              <a:srgbClr val="FFFFFF"/>
            </a:solidFill>
            <a:prstDash val="solid"/>
            <a:headEnd type="none" len="sm" w="sm"/>
            <a:tailEnd type="none" len="sm" w="sm"/>
          </a:ln>
        </p:spPr>
      </p:sp>
      <p:sp>
        <p:nvSpPr>
          <p:cNvPr name="TextBox 20" id="20"/>
          <p:cNvSpPr txBox="true"/>
          <p:nvPr/>
        </p:nvSpPr>
        <p:spPr>
          <a:xfrm rot="0">
            <a:off x="353489" y="2379610"/>
            <a:ext cx="17713761" cy="3157058"/>
          </a:xfrm>
          <a:prstGeom prst="rect">
            <a:avLst/>
          </a:prstGeom>
        </p:spPr>
        <p:txBody>
          <a:bodyPr anchor="t" rtlCol="false" tIns="0" lIns="0" bIns="0" rIns="0">
            <a:spAutoFit/>
          </a:bodyPr>
          <a:lstStyle/>
          <a:p>
            <a:pPr algn="ctr">
              <a:lnSpc>
                <a:spcPts val="3486"/>
              </a:lnSpc>
              <a:spcBef>
                <a:spcPct val="0"/>
              </a:spcBef>
            </a:pPr>
            <a:r>
              <a:rPr lang="en-US" sz="2905">
                <a:solidFill>
                  <a:srgbClr val="000000"/>
                </a:solidFill>
                <a:latin typeface="Arial"/>
              </a:rPr>
              <a:t>In summary, the NotesSharing web application is a full-stack Django project designed to facilitate seamless sharing and management of notes. Through careful setup of the development environment, creation of dedicated API endpoints, implementation of crucial features like models for data structure, views for handling requests, and URL patterns for routing, the app ensures efficient note-taking functionality. Additionally, integration of JWT authentication enhances security, enabling users to authenticate and access their notes with confidence. Overall, the project delivers a user-friendly and secure platform for collaborative note-taking, catering to modern digital needs.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1238509"/>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name="TextBox 20" id="20"/>
          <p:cNvSpPr txBox="true"/>
          <p:nvPr/>
        </p:nvSpPr>
        <p:spPr>
          <a:xfrm rot="0">
            <a:off x="3143260" y="6291066"/>
            <a:ext cx="11678286"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Notes Sharing Web Application using Django Framework</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276400" y="1363752"/>
            <a:ext cx="6109475" cy="723900"/>
          </a:xfrm>
          <a:prstGeom prst="rect">
            <a:avLst/>
          </a:prstGeom>
        </p:spPr>
        <p:txBody>
          <a:bodyPr anchor="t" rtlCol="false" tIns="0" lIns="0" bIns="0" rIns="0">
            <a:spAutoFit/>
          </a:bodyPr>
          <a:lstStyle/>
          <a:p>
            <a:pPr algn="l">
              <a:lnSpc>
                <a:spcPts val="5040"/>
              </a:lnSpc>
            </a:pPr>
            <a:r>
              <a:rPr lang="en-US" sz="4200">
                <a:solidFill>
                  <a:srgbClr val="213163"/>
                </a:solidFill>
                <a:latin typeface="Arial Bold"/>
              </a:rPr>
              <a:t>Abstract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983126" y="2459127"/>
            <a:ext cx="16276174" cy="387667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Arial"/>
              </a:rPr>
              <a:t>Building a modern web application can be both complex and rewarding. In this project, we explore how to create a full-stack application using React (for the front end) and Django (for the back end). Our focus is on building a simple yet powerful note-taking app that allows users to store, update, and delete their notes. The key steps include setting up the development environment, creating APIs with Django, building the front end with React, and ensuring deployment security and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79485"/>
            <a:ext cx="5689314" cy="638175"/>
          </a:xfrm>
          <a:prstGeom prst="rect">
            <a:avLst/>
          </a:prstGeom>
        </p:spPr>
        <p:txBody>
          <a:bodyPr anchor="t" rtlCol="false" tIns="0" lIns="0" bIns="0" rIns="0">
            <a:spAutoFit/>
          </a:bodyPr>
          <a:lstStyle/>
          <a:p>
            <a:pPr algn="l">
              <a:lnSpc>
                <a:spcPts val="4439"/>
              </a:lnSpc>
            </a:pPr>
            <a:r>
              <a:rPr lang="en-US" sz="3699">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353489" y="2512960"/>
            <a:ext cx="17713761" cy="4040671"/>
          </a:xfrm>
          <a:prstGeom prst="rect">
            <a:avLst/>
          </a:prstGeom>
        </p:spPr>
        <p:txBody>
          <a:bodyPr anchor="t" rtlCol="false" tIns="0" lIns="0" bIns="0" rIns="0">
            <a:spAutoFit/>
          </a:bodyPr>
          <a:lstStyle/>
          <a:p>
            <a:pPr algn="ctr">
              <a:lnSpc>
                <a:spcPts val="3981"/>
              </a:lnSpc>
              <a:spcBef>
                <a:spcPct val="0"/>
              </a:spcBef>
            </a:pPr>
            <a:r>
              <a:rPr lang="en-US" sz="3317">
                <a:solidFill>
                  <a:srgbClr val="000000"/>
                </a:solidFill>
                <a:latin typeface="Arial"/>
              </a:rPr>
              <a:t>I</a:t>
            </a:r>
            <a:r>
              <a:rPr lang="en-US" sz="3317">
                <a:solidFill>
                  <a:srgbClr val="000000"/>
                </a:solidFill>
                <a:latin typeface="Arial"/>
              </a:rPr>
              <a:t>n traditional educational environments, sharing files between students and teachers can be inefficient and cumbersome. Students often need to submit assignments or access resources, while teachers need to distribute materials and provide feedback. However, existing methods, such as email or physical submissions, lack organization and can lead to confusion or lost files.To address these challenges, this project aims to develop a web application that enables seamless file sharing between students and teachers. The application will provide a centralized platform for uploading, downloading, and managing files, enhancing collaboration and efficiency within educational communities.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61975"/>
          </a:xfrm>
          <a:prstGeom prst="rect">
            <a:avLst/>
          </a:prstGeom>
        </p:spPr>
        <p:txBody>
          <a:bodyPr anchor="t" rtlCol="false" tIns="0" lIns="0" bIns="0" rIns="0">
            <a:spAutoFit/>
          </a:bodyPr>
          <a:lstStyle/>
          <a:p>
            <a:pPr algn="l">
              <a:lnSpc>
                <a:spcPts val="3960"/>
              </a:lnSpc>
            </a:pPr>
            <a:r>
              <a:rPr lang="en-US" sz="3300">
                <a:solidFill>
                  <a:srgbClr val="213163"/>
                </a:solidFill>
                <a:latin typeface="Arial Bold"/>
              </a:rPr>
              <a:t>Project Overview</a:t>
            </a:r>
          </a:p>
        </p:txBody>
      </p:sp>
      <p:sp>
        <p:nvSpPr>
          <p:cNvPr name="AutoShape 16" id="16"/>
          <p:cNvSpPr/>
          <p:nvPr/>
        </p:nvSpPr>
        <p:spPr>
          <a:xfrm>
            <a:off x="-1870097" y="7845105"/>
            <a:ext cx="18307050" cy="1905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0" y="2055760"/>
            <a:ext cx="18411825" cy="819150"/>
          </a:xfrm>
          <a:prstGeom prst="rect">
            <a:avLst/>
          </a:prstGeom>
        </p:spPr>
        <p:txBody>
          <a:bodyPr anchor="t" rtlCol="false" tIns="0" lIns="0" bIns="0" rIns="0">
            <a:spAutoFit/>
          </a:bodyPr>
          <a:lstStyle/>
          <a:p>
            <a:pPr algn="ctr">
              <a:lnSpc>
                <a:spcPts val="3000"/>
              </a:lnSpc>
              <a:spcBef>
                <a:spcPct val="0"/>
              </a:spcBef>
            </a:pPr>
            <a:r>
              <a:rPr lang="en-US" sz="2500">
                <a:solidFill>
                  <a:srgbClr val="000000"/>
                </a:solidFill>
                <a:latin typeface="Arial"/>
              </a:rPr>
              <a:t>Our goal is to build a simple yet powerful note-taking API that allows users to store, update, and delete their notes. Here are the key steps we’ll cover:</a:t>
            </a:r>
          </a:p>
        </p:txBody>
      </p:sp>
      <p:sp>
        <p:nvSpPr>
          <p:cNvPr name="TextBox 18" id="18"/>
          <p:cNvSpPr txBox="true"/>
          <p:nvPr/>
        </p:nvSpPr>
        <p:spPr>
          <a:xfrm rot="0">
            <a:off x="248575" y="2817760"/>
            <a:ext cx="17790850" cy="5375873"/>
          </a:xfrm>
          <a:prstGeom prst="rect">
            <a:avLst/>
          </a:prstGeom>
        </p:spPr>
        <p:txBody>
          <a:bodyPr anchor="t" rtlCol="false" tIns="0" lIns="0" bIns="0" rIns="0">
            <a:spAutoFit/>
          </a:bodyPr>
          <a:lstStyle/>
          <a:p>
            <a:pPr>
              <a:lnSpc>
                <a:spcPts val="3016"/>
              </a:lnSpc>
              <a:spcBef>
                <a:spcPct val="0"/>
              </a:spcBef>
            </a:pPr>
            <a:r>
              <a:rPr lang="en-US" sz="2513">
                <a:solidFill>
                  <a:srgbClr val="000000"/>
                </a:solidFill>
                <a:latin typeface="Arial"/>
              </a:rPr>
              <a:t>1</a:t>
            </a:r>
            <a:r>
              <a:rPr lang="en-US" sz="2513">
                <a:solidFill>
                  <a:srgbClr val="000000"/>
                </a:solidFill>
                <a:latin typeface="Arial Bold"/>
              </a:rPr>
              <a:t>.</a:t>
            </a:r>
            <a:r>
              <a:rPr lang="en-US" sz="2513">
                <a:solidFill>
                  <a:srgbClr val="000000"/>
                </a:solidFill>
                <a:latin typeface="Arial Bold"/>
              </a:rPr>
              <a:t>Setting Up the Development Environment:</a:t>
            </a:r>
          </a:p>
          <a:p>
            <a:pPr marL="542642" indent="-271321" lvl="1">
              <a:lnSpc>
                <a:spcPts val="3016"/>
              </a:lnSpc>
              <a:buFont typeface="Arial"/>
              <a:buChar char="•"/>
            </a:pPr>
            <a:r>
              <a:rPr lang="en-US" sz="2513">
                <a:solidFill>
                  <a:srgbClr val="000000"/>
                </a:solidFill>
                <a:latin typeface="Arial"/>
              </a:rPr>
              <a:t>We start by creating a new Django project within a virtual environment.</a:t>
            </a:r>
          </a:p>
          <a:p>
            <a:pPr algn="l" marL="542642" indent="-271321" lvl="1">
              <a:lnSpc>
                <a:spcPts val="3016"/>
              </a:lnSpc>
              <a:buFont typeface="Arial"/>
              <a:buChar char="•"/>
            </a:pPr>
            <a:r>
              <a:rPr lang="en-US" sz="2513">
                <a:solidFill>
                  <a:srgbClr val="000000"/>
                </a:solidFill>
                <a:latin typeface="Arial"/>
              </a:rPr>
              <a:t>Virtual environments are crucial for maintaining stability, compatibility, and reproducibility in Python projects.</a:t>
            </a:r>
          </a:p>
          <a:p>
            <a:pPr>
              <a:lnSpc>
                <a:spcPts val="3016"/>
              </a:lnSpc>
              <a:spcBef>
                <a:spcPct val="0"/>
              </a:spcBef>
            </a:pPr>
            <a:r>
              <a:rPr lang="en-US" sz="2513">
                <a:solidFill>
                  <a:srgbClr val="000000"/>
                </a:solidFill>
                <a:latin typeface="Arial Bold"/>
              </a:rPr>
              <a:t>2.Creating the API:</a:t>
            </a:r>
          </a:p>
          <a:p>
            <a:pPr algn="l" marL="542642" indent="-271321" lvl="1">
              <a:lnSpc>
                <a:spcPts val="3016"/>
              </a:lnSpc>
              <a:buFont typeface="Arial"/>
              <a:buChar char="•"/>
            </a:pPr>
            <a:r>
              <a:rPr lang="en-US" sz="2513">
                <a:solidFill>
                  <a:srgbClr val="000000"/>
                </a:solidFill>
                <a:latin typeface="Arial"/>
              </a:rPr>
              <a:t>We create a Django app specifically for our API.</a:t>
            </a:r>
          </a:p>
          <a:p>
            <a:pPr algn="ctr" marL="542642" indent="-271321" lvl="1">
              <a:lnSpc>
                <a:spcPts val="3016"/>
              </a:lnSpc>
              <a:buFont typeface="Arial"/>
              <a:buChar char="•"/>
            </a:pPr>
            <a:r>
              <a:rPr lang="en-US" sz="2513">
                <a:solidFill>
                  <a:srgbClr val="000000"/>
                </a:solidFill>
                <a:latin typeface="Arial"/>
              </a:rPr>
              <a:t>The concept of our app is similar to the regular note-taking apps found on modern phones, allowing users to manage their notes in a CRUD-ely (Create, Read, Update, Delete) manner.</a:t>
            </a:r>
          </a:p>
          <a:p>
            <a:pPr>
              <a:lnSpc>
                <a:spcPts val="3016"/>
              </a:lnSpc>
              <a:spcBef>
                <a:spcPct val="0"/>
              </a:spcBef>
            </a:pPr>
            <a:r>
              <a:rPr lang="en-US" sz="2513">
                <a:solidFill>
                  <a:srgbClr val="000000"/>
                </a:solidFill>
                <a:latin typeface="Arial Bold"/>
              </a:rPr>
              <a:t>3.Important Topics Covered:</a:t>
            </a:r>
          </a:p>
          <a:p>
            <a:pPr marL="542642" indent="-271321" lvl="1">
              <a:lnSpc>
                <a:spcPts val="3016"/>
              </a:lnSpc>
              <a:buFont typeface="Arial"/>
              <a:buChar char="•"/>
            </a:pPr>
            <a:r>
              <a:rPr lang="en-US" sz="2513">
                <a:solidFill>
                  <a:srgbClr val="000000"/>
                </a:solidFill>
                <a:latin typeface="Arial"/>
              </a:rPr>
              <a:t>Models: Defining the data structure for notes.</a:t>
            </a:r>
          </a:p>
          <a:p>
            <a:pPr marL="542642" indent="-271321" lvl="1">
              <a:lnSpc>
                <a:spcPts val="3016"/>
              </a:lnSpc>
              <a:buFont typeface="Arial"/>
              <a:buChar char="•"/>
            </a:pPr>
            <a:r>
              <a:rPr lang="en-US" sz="2513">
                <a:solidFill>
                  <a:srgbClr val="000000"/>
                </a:solidFill>
                <a:latin typeface="Arial"/>
              </a:rPr>
              <a:t>Views: Handling requests and responses.</a:t>
            </a:r>
          </a:p>
          <a:p>
            <a:pPr marL="542642" indent="-271321" lvl="1">
              <a:lnSpc>
                <a:spcPts val="3016"/>
              </a:lnSpc>
              <a:buFont typeface="Arial"/>
              <a:buChar char="•"/>
            </a:pPr>
            <a:r>
              <a:rPr lang="en-US" sz="2513">
                <a:solidFill>
                  <a:srgbClr val="000000"/>
                </a:solidFill>
                <a:latin typeface="Arial"/>
              </a:rPr>
              <a:t>URL Patterns: Setting up URL paths for the API.</a:t>
            </a:r>
          </a:p>
          <a:p>
            <a:pPr>
              <a:lnSpc>
                <a:spcPts val="3016"/>
              </a:lnSpc>
            </a:pPr>
            <a:r>
              <a:rPr lang="en-US" sz="2513">
                <a:solidFill>
                  <a:srgbClr val="000000"/>
                </a:solidFill>
                <a:latin typeface="Arial"/>
              </a:rPr>
              <a:t>4</a:t>
            </a:r>
            <a:r>
              <a:rPr lang="en-US" sz="2513">
                <a:solidFill>
                  <a:srgbClr val="000000"/>
                </a:solidFill>
                <a:latin typeface="Arial Bold"/>
              </a:rPr>
              <a:t>.Authentication:</a:t>
            </a:r>
          </a:p>
          <a:p>
            <a:pPr marL="542642" indent="-271321" lvl="1">
              <a:lnSpc>
                <a:spcPts val="3016"/>
              </a:lnSpc>
              <a:buFont typeface="Arial"/>
              <a:buChar char="•"/>
            </a:pPr>
            <a:r>
              <a:rPr lang="en-US" sz="2513">
                <a:solidFill>
                  <a:srgbClr val="000000"/>
                </a:solidFill>
                <a:latin typeface="Arial"/>
              </a:rPr>
              <a:t>We implement JWT (JSON Web Tokens) authentication to secure our API.</a:t>
            </a:r>
          </a:p>
          <a:p>
            <a:pPr marL="542642" indent="-271321" lvl="1">
              <a:lnSpc>
                <a:spcPts val="3016"/>
              </a:lnSpc>
              <a:buFont typeface="Arial"/>
              <a:buChar char="•"/>
            </a:pPr>
            <a:r>
              <a:rPr lang="en-US" sz="2513">
                <a:solidFill>
                  <a:srgbClr val="000000"/>
                </a:solidFill>
                <a:latin typeface="Arial"/>
              </a:rPr>
              <a:t>JWTs allow users to authenticate and access their notes securely.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Proposed Solution</a:t>
            </a:r>
          </a:p>
        </p:txBody>
      </p:sp>
      <p:sp>
        <p:nvSpPr>
          <p:cNvPr name="TextBox 16" id="16"/>
          <p:cNvSpPr txBox="true"/>
          <p:nvPr/>
        </p:nvSpPr>
        <p:spPr>
          <a:xfrm rot="0">
            <a:off x="368506" y="2031085"/>
            <a:ext cx="17550988" cy="881303"/>
          </a:xfrm>
          <a:prstGeom prst="rect">
            <a:avLst/>
          </a:prstGeom>
        </p:spPr>
        <p:txBody>
          <a:bodyPr anchor="t" rtlCol="false" tIns="0" lIns="0" bIns="0" rIns="0">
            <a:spAutoFit/>
          </a:bodyPr>
          <a:lstStyle/>
          <a:p>
            <a:pPr algn="l">
              <a:lnSpc>
                <a:spcPts val="5039"/>
              </a:lnSpc>
            </a:pPr>
            <a:r>
              <a:rPr lang="en-US" sz="2799">
                <a:solidFill>
                  <a:srgbClr val="374151"/>
                </a:solidFill>
                <a:latin typeface="Times New Roman"/>
              </a:rPr>
              <a:t>.</a:t>
            </a: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9" id="19"/>
          <p:cNvSpPr txBox="true"/>
          <p:nvPr/>
        </p:nvSpPr>
        <p:spPr>
          <a:xfrm rot="0">
            <a:off x="171610" y="1950363"/>
            <a:ext cx="17087690" cy="819150"/>
          </a:xfrm>
          <a:prstGeom prst="rect">
            <a:avLst/>
          </a:prstGeom>
        </p:spPr>
        <p:txBody>
          <a:bodyPr anchor="t" rtlCol="false" tIns="0" lIns="0" bIns="0" rIns="0">
            <a:spAutoFit/>
          </a:bodyPr>
          <a:lstStyle/>
          <a:p>
            <a:pPr algn="ctr">
              <a:lnSpc>
                <a:spcPts val="3000"/>
              </a:lnSpc>
              <a:spcBef>
                <a:spcPct val="0"/>
              </a:spcBef>
            </a:pPr>
            <a:r>
              <a:rPr lang="en-US" sz="2500">
                <a:solidFill>
                  <a:srgbClr val="000000"/>
                </a:solidFill>
                <a:latin typeface="Arial"/>
              </a:rPr>
              <a:t>Our goal is to create a robust note-taking web application that allows users to manage their notes efficiently. Here’s how we’ll approach it:</a:t>
            </a:r>
          </a:p>
        </p:txBody>
      </p:sp>
      <p:sp>
        <p:nvSpPr>
          <p:cNvPr name="TextBox 20" id="20"/>
          <p:cNvSpPr txBox="true"/>
          <p:nvPr/>
        </p:nvSpPr>
        <p:spPr>
          <a:xfrm rot="0">
            <a:off x="276400" y="2750463"/>
            <a:ext cx="9485114" cy="1581150"/>
          </a:xfrm>
          <a:prstGeom prst="rect">
            <a:avLst/>
          </a:prstGeom>
        </p:spPr>
        <p:txBody>
          <a:bodyPr anchor="t" rtlCol="false" tIns="0" lIns="0" bIns="0" rIns="0">
            <a:spAutoFit/>
          </a:bodyPr>
          <a:lstStyle/>
          <a:p>
            <a:pPr>
              <a:lnSpc>
                <a:spcPts val="3000"/>
              </a:lnSpc>
              <a:spcBef>
                <a:spcPct val="0"/>
              </a:spcBef>
            </a:pPr>
            <a:r>
              <a:rPr lang="en-US" sz="2500">
                <a:solidFill>
                  <a:srgbClr val="000000"/>
                </a:solidFill>
                <a:latin typeface="Arial Bold"/>
              </a:rPr>
              <a:t>1.</a:t>
            </a:r>
            <a:r>
              <a:rPr lang="en-US" sz="2500">
                <a:solidFill>
                  <a:srgbClr val="000000"/>
                </a:solidFill>
                <a:latin typeface="Arial Bold"/>
              </a:rPr>
              <a:t>Setting Up the Project:</a:t>
            </a:r>
          </a:p>
          <a:p>
            <a:pPr marL="539756" indent="-269878" lvl="1">
              <a:lnSpc>
                <a:spcPts val="3000"/>
              </a:lnSpc>
              <a:buFont typeface="Arial"/>
              <a:buChar char="•"/>
            </a:pPr>
            <a:r>
              <a:rPr lang="en-US" sz="2500">
                <a:solidFill>
                  <a:srgbClr val="000000"/>
                </a:solidFill>
                <a:latin typeface="Arial"/>
              </a:rPr>
              <a:t>Create a new Django project within a virtual environment.</a:t>
            </a:r>
          </a:p>
          <a:p>
            <a:pPr marL="539756" indent="-269878" lvl="1">
              <a:lnSpc>
                <a:spcPts val="3000"/>
              </a:lnSpc>
              <a:buFont typeface="Arial"/>
              <a:buChar char="•"/>
            </a:pPr>
            <a:r>
              <a:rPr lang="en-US" sz="2500">
                <a:solidFill>
                  <a:srgbClr val="000000"/>
                </a:solidFill>
                <a:latin typeface="Arial"/>
              </a:rPr>
              <a:t>Install Django using pip install django.</a:t>
            </a:r>
          </a:p>
          <a:p>
            <a:pPr marL="539756" indent="-269878" lvl="1">
              <a:lnSpc>
                <a:spcPts val="3000"/>
              </a:lnSpc>
              <a:buFont typeface="Arial"/>
              <a:buChar char="•"/>
            </a:pPr>
            <a:r>
              <a:rPr lang="en-US" sz="2500">
                <a:solidFill>
                  <a:srgbClr val="000000"/>
                </a:solidFill>
                <a:latin typeface="Arial"/>
              </a:rPr>
              <a:t>Start the development server with python manage.py runserver.</a:t>
            </a:r>
          </a:p>
        </p:txBody>
      </p:sp>
      <p:sp>
        <p:nvSpPr>
          <p:cNvPr name="TextBox 21" id="21"/>
          <p:cNvSpPr txBox="true"/>
          <p:nvPr/>
        </p:nvSpPr>
        <p:spPr>
          <a:xfrm rot="0">
            <a:off x="276400" y="4379238"/>
            <a:ext cx="16565610" cy="3887926"/>
          </a:xfrm>
          <a:prstGeom prst="rect">
            <a:avLst/>
          </a:prstGeom>
        </p:spPr>
        <p:txBody>
          <a:bodyPr anchor="t" rtlCol="false" tIns="0" lIns="0" bIns="0" rIns="0">
            <a:spAutoFit/>
          </a:bodyPr>
          <a:lstStyle/>
          <a:p>
            <a:pPr>
              <a:lnSpc>
                <a:spcPts val="3016"/>
              </a:lnSpc>
              <a:spcBef>
                <a:spcPct val="0"/>
              </a:spcBef>
            </a:pPr>
            <a:r>
              <a:rPr lang="en-US" sz="2513">
                <a:solidFill>
                  <a:srgbClr val="000000"/>
                </a:solidFill>
                <a:latin typeface="Arial Bold"/>
              </a:rPr>
              <a:t>2.</a:t>
            </a:r>
            <a:r>
              <a:rPr lang="en-US" sz="2513">
                <a:solidFill>
                  <a:srgbClr val="000000"/>
                </a:solidFill>
                <a:latin typeface="Arial Bold"/>
              </a:rPr>
              <a:t>Creating the Note-Taking App:</a:t>
            </a:r>
          </a:p>
          <a:p>
            <a:pPr marL="542695" indent="-271347" lvl="1">
              <a:lnSpc>
                <a:spcPts val="3016"/>
              </a:lnSpc>
              <a:buFont typeface="Arial"/>
              <a:buChar char="•"/>
            </a:pPr>
            <a:r>
              <a:rPr lang="en-US" sz="2513">
                <a:solidFill>
                  <a:srgbClr val="000000"/>
                </a:solidFill>
                <a:latin typeface="Arial"/>
              </a:rPr>
              <a:t>Generate a Django app specifically for the note-taking functionality using python manage.py startapp notes.</a:t>
            </a:r>
          </a:p>
          <a:p>
            <a:pPr marL="542695" indent="-271347" lvl="1">
              <a:lnSpc>
                <a:spcPts val="3016"/>
              </a:lnSpc>
              <a:buFont typeface="Arial"/>
              <a:buChar char="•"/>
            </a:pPr>
            <a:r>
              <a:rPr lang="en-US" sz="2513">
                <a:solidFill>
                  <a:srgbClr val="000000"/>
                </a:solidFill>
                <a:latin typeface="Arial"/>
              </a:rPr>
              <a:t>Define a model for notes in the models.py file. Include fields for title, content, creation date, and modification date.</a:t>
            </a:r>
          </a:p>
          <a:p>
            <a:pPr>
              <a:lnSpc>
                <a:spcPts val="3016"/>
              </a:lnSpc>
              <a:spcBef>
                <a:spcPct val="0"/>
              </a:spcBef>
            </a:pPr>
            <a:r>
              <a:rPr lang="en-US" sz="2513">
                <a:solidFill>
                  <a:srgbClr val="000000"/>
                </a:solidFill>
                <a:latin typeface="Arial Bold"/>
              </a:rPr>
              <a:t>3.Views and URL Patterns:</a:t>
            </a:r>
          </a:p>
          <a:p>
            <a:pPr marL="542695" indent="-271347" lvl="1">
              <a:lnSpc>
                <a:spcPts val="3016"/>
              </a:lnSpc>
              <a:buFont typeface="Arial"/>
              <a:buChar char="•"/>
            </a:pPr>
            <a:r>
              <a:rPr lang="en-US" sz="2513">
                <a:solidFill>
                  <a:srgbClr val="000000"/>
                </a:solidFill>
                <a:latin typeface="Arial"/>
              </a:rPr>
              <a:t>Implement views for creating, editing, and displaying notes.</a:t>
            </a:r>
          </a:p>
          <a:p>
            <a:pPr marL="542695" indent="-271347" lvl="1">
              <a:lnSpc>
                <a:spcPts val="3016"/>
              </a:lnSpc>
              <a:buFont typeface="Arial"/>
              <a:buChar char="•"/>
            </a:pPr>
            <a:r>
              <a:rPr lang="en-US" sz="2513">
                <a:solidFill>
                  <a:srgbClr val="000000"/>
                </a:solidFill>
                <a:latin typeface="Arial"/>
              </a:rPr>
              <a:t>Set up URL patterns to handle different endpoints (e.g., note creation, editing, deletion).</a:t>
            </a:r>
          </a:p>
          <a:p>
            <a:pPr>
              <a:lnSpc>
                <a:spcPts val="3016"/>
              </a:lnSpc>
              <a:spcBef>
                <a:spcPct val="0"/>
              </a:spcBef>
            </a:pPr>
            <a:r>
              <a:rPr lang="en-US" sz="2513">
                <a:solidFill>
                  <a:srgbClr val="000000"/>
                </a:solidFill>
                <a:latin typeface="Arial Bold"/>
              </a:rPr>
              <a:t>4.</a:t>
            </a:r>
            <a:r>
              <a:rPr lang="en-US" sz="2513">
                <a:solidFill>
                  <a:srgbClr val="000000"/>
                </a:solidFill>
                <a:latin typeface="Arial Bold"/>
              </a:rPr>
              <a:t>User Authentication and Registration:</a:t>
            </a:r>
          </a:p>
          <a:p>
            <a:pPr algn="just" marL="542695" indent="-271347" lvl="1">
              <a:lnSpc>
                <a:spcPts val="3016"/>
              </a:lnSpc>
              <a:buFont typeface="Arial"/>
              <a:buChar char="•"/>
            </a:pPr>
            <a:r>
              <a:rPr lang="en-US" sz="2513">
                <a:solidFill>
                  <a:srgbClr val="000000"/>
                </a:solidFill>
                <a:latin typeface="Arial"/>
              </a:rPr>
              <a:t>Integrate Django’s authentication system.</a:t>
            </a:r>
          </a:p>
          <a:p>
            <a:pPr marL="542695" indent="-271347" lvl="1">
              <a:lnSpc>
                <a:spcPts val="3016"/>
              </a:lnSpc>
              <a:buFont typeface="Arial"/>
              <a:buChar char="•"/>
            </a:pPr>
            <a:r>
              <a:rPr lang="en-US" sz="2513">
                <a:solidFill>
                  <a:srgbClr val="000000"/>
                </a:solidFill>
                <a:latin typeface="Arial"/>
              </a:rPr>
              <a:t>Allow users to create accounts, log in, and log out.</a:t>
            </a:r>
          </a:p>
          <a:p>
            <a:pPr marL="542695" indent="-271347" lvl="1">
              <a:lnSpc>
                <a:spcPts val="3016"/>
              </a:lnSpc>
              <a:buFont typeface="Arial"/>
              <a:buChar char="•"/>
            </a:pPr>
            <a:r>
              <a:rPr lang="en-US" sz="2513">
                <a:solidFill>
                  <a:srgbClr val="000000"/>
                </a:solidFill>
                <a:latin typeface="Arial"/>
              </a:rPr>
              <a:t>Ensure that only authenticated users can access note-related features.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Technology Used</a:t>
            </a:r>
          </a:p>
        </p:txBody>
      </p:sp>
      <p:sp>
        <p:nvSpPr>
          <p:cNvPr name="Freeform 16" id="16"/>
          <p:cNvSpPr/>
          <p:nvPr/>
        </p:nvSpPr>
        <p:spPr>
          <a:xfrm flipH="false" flipV="false" rot="0">
            <a:off x="2042342" y="3446514"/>
            <a:ext cx="5912938" cy="5146094"/>
          </a:xfrm>
          <a:custGeom>
            <a:avLst/>
            <a:gdLst/>
            <a:ahLst/>
            <a:cxnLst/>
            <a:rect r="r" b="b" t="t" l="l"/>
            <a:pathLst>
              <a:path h="5146094" w="5912938">
                <a:moveTo>
                  <a:pt x="0" y="0"/>
                </a:moveTo>
                <a:lnTo>
                  <a:pt x="5912938" y="0"/>
                </a:lnTo>
                <a:lnTo>
                  <a:pt x="5912938" y="5146094"/>
                </a:lnTo>
                <a:lnTo>
                  <a:pt x="0" y="5146094"/>
                </a:lnTo>
                <a:lnTo>
                  <a:pt x="0" y="0"/>
                </a:lnTo>
                <a:close/>
              </a:path>
            </a:pathLst>
          </a:custGeom>
          <a:blipFill>
            <a:blip r:embed="rId4"/>
            <a:stretch>
              <a:fillRect l="0" t="-2035" r="0" b="-2035"/>
            </a:stretch>
          </a:blipFill>
        </p:spPr>
      </p:sp>
      <p:sp>
        <p:nvSpPr>
          <p:cNvPr name="Freeform 17" id="17"/>
          <p:cNvSpPr/>
          <p:nvPr/>
        </p:nvSpPr>
        <p:spPr>
          <a:xfrm flipH="false" flipV="false" rot="0">
            <a:off x="9128760" y="3425384"/>
            <a:ext cx="8331198" cy="4181904"/>
          </a:xfrm>
          <a:custGeom>
            <a:avLst/>
            <a:gdLst/>
            <a:ahLst/>
            <a:cxnLst/>
            <a:rect r="r" b="b" t="t" l="l"/>
            <a:pathLst>
              <a:path h="4181904" w="8331198">
                <a:moveTo>
                  <a:pt x="0" y="0"/>
                </a:moveTo>
                <a:lnTo>
                  <a:pt x="8331198" y="0"/>
                </a:lnTo>
                <a:lnTo>
                  <a:pt x="8331198" y="4181904"/>
                </a:lnTo>
                <a:lnTo>
                  <a:pt x="0" y="4181904"/>
                </a:lnTo>
                <a:lnTo>
                  <a:pt x="0" y="0"/>
                </a:lnTo>
                <a:close/>
              </a:path>
            </a:pathLst>
          </a:custGeom>
          <a:blipFill>
            <a:blip r:embed="rId5"/>
            <a:stretch>
              <a:fillRect l="0" t="-6138" r="0" b="-6138"/>
            </a:stretch>
          </a:blipFill>
        </p:spPr>
      </p:sp>
      <p:sp>
        <p:nvSpPr>
          <p:cNvPr name="TextBox 18" id="18"/>
          <p:cNvSpPr txBox="true"/>
          <p:nvPr/>
        </p:nvSpPr>
        <p:spPr>
          <a:xfrm rot="0">
            <a:off x="2092162" y="2711592"/>
            <a:ext cx="645408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Front-end</a:t>
            </a:r>
          </a:p>
        </p:txBody>
      </p:sp>
      <p:sp>
        <p:nvSpPr>
          <p:cNvPr name="TextBox 19" id="19"/>
          <p:cNvSpPr txBox="true"/>
          <p:nvPr/>
        </p:nvSpPr>
        <p:spPr>
          <a:xfrm rot="0">
            <a:off x="9822912" y="2563614"/>
            <a:ext cx="697905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Back-end</a:t>
            </a:r>
          </a:p>
        </p:txBody>
      </p:sp>
      <p:sp>
        <p:nvSpPr>
          <p:cNvPr name="AutoShape 20" id="20"/>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21" id="21"/>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79485"/>
            <a:ext cx="5689314" cy="619125"/>
          </a:xfrm>
          <a:prstGeom prst="rect">
            <a:avLst/>
          </a:prstGeom>
        </p:spPr>
        <p:txBody>
          <a:bodyPr anchor="t" rtlCol="false" tIns="0" lIns="0" bIns="0" rIns="0">
            <a:spAutoFit/>
          </a:bodyPr>
          <a:lstStyle/>
          <a:p>
            <a:pPr algn="l">
              <a:lnSpc>
                <a:spcPts val="4319"/>
              </a:lnSpc>
            </a:pPr>
            <a:r>
              <a:rPr lang="en-US" sz="3599">
                <a:solidFill>
                  <a:srgbClr val="213163"/>
                </a:solidFill>
                <a:latin typeface="Arial Bold"/>
              </a:rPr>
              <a:t>Modelling &amp; Results</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368729" y="2126128"/>
            <a:ext cx="11987569" cy="5514975"/>
          </a:xfrm>
          <a:prstGeom prst="rect">
            <a:avLst/>
          </a:prstGeom>
        </p:spPr>
        <p:txBody>
          <a:bodyPr anchor="t" rtlCol="false" tIns="0" lIns="0" bIns="0" rIns="0">
            <a:spAutoFit/>
          </a:bodyPr>
          <a:lstStyle/>
          <a:p>
            <a:pPr>
              <a:lnSpc>
                <a:spcPts val="3960"/>
              </a:lnSpc>
            </a:pPr>
            <a:r>
              <a:rPr lang="en-US" sz="3300">
                <a:solidFill>
                  <a:srgbClr val="000000"/>
                </a:solidFill>
                <a:latin typeface="Arial Bold"/>
              </a:rPr>
              <a:t>1.</a:t>
            </a:r>
            <a:r>
              <a:rPr lang="en-US" sz="3300">
                <a:solidFill>
                  <a:srgbClr val="000000"/>
                </a:solidFill>
                <a:latin typeface="Arial Bold"/>
              </a:rPr>
              <a:t>Development Environment Setup</a:t>
            </a:r>
            <a:r>
              <a:rPr lang="en-US" sz="3300">
                <a:solidFill>
                  <a:srgbClr val="000000"/>
                </a:solidFill>
                <a:latin typeface="Arial"/>
              </a:rPr>
              <a:t>:</a:t>
            </a:r>
          </a:p>
          <a:p>
            <a:pPr marL="712472" indent="-356236" lvl="1">
              <a:lnSpc>
                <a:spcPts val="3960"/>
              </a:lnSpc>
              <a:buFont typeface="Arial"/>
              <a:buChar char="•"/>
            </a:pPr>
            <a:r>
              <a:rPr lang="en-US" sz="3300">
                <a:solidFill>
                  <a:srgbClr val="000000"/>
                </a:solidFill>
                <a:latin typeface="Arial"/>
              </a:rPr>
              <a:t>Create a virtual environment.</a:t>
            </a:r>
          </a:p>
          <a:p>
            <a:pPr marL="712472" indent="-356236" lvl="1">
              <a:lnSpc>
                <a:spcPts val="3960"/>
              </a:lnSpc>
              <a:buFont typeface="Arial"/>
              <a:buChar char="•"/>
            </a:pPr>
            <a:r>
              <a:rPr lang="en-US" sz="3300">
                <a:solidFill>
                  <a:srgbClr val="000000"/>
                </a:solidFill>
                <a:latin typeface="Arial"/>
              </a:rPr>
              <a:t>Install Django using pip.</a:t>
            </a:r>
          </a:p>
          <a:p>
            <a:pPr marL="712472" indent="-356236" lvl="1">
              <a:lnSpc>
                <a:spcPts val="3960"/>
              </a:lnSpc>
              <a:buFont typeface="Arial"/>
              <a:buChar char="•"/>
            </a:pPr>
            <a:r>
              <a:rPr lang="en-US" sz="3300">
                <a:solidFill>
                  <a:srgbClr val="000000"/>
                </a:solidFill>
                <a:latin typeface="Arial"/>
              </a:rPr>
              <a:t>Set up your Django project.</a:t>
            </a:r>
          </a:p>
          <a:p>
            <a:pPr>
              <a:lnSpc>
                <a:spcPts val="3960"/>
              </a:lnSpc>
              <a:spcBef>
                <a:spcPct val="0"/>
              </a:spcBef>
            </a:pPr>
            <a:r>
              <a:rPr lang="en-US" sz="3300">
                <a:solidFill>
                  <a:srgbClr val="000000"/>
                </a:solidFill>
                <a:latin typeface="Arial Bold"/>
              </a:rPr>
              <a:t>2.Back End with Django:</a:t>
            </a:r>
          </a:p>
          <a:p>
            <a:pPr marL="712472" indent="-356236" lvl="1">
              <a:lnSpc>
                <a:spcPts val="3960"/>
              </a:lnSpc>
              <a:buFont typeface="Arial"/>
              <a:buChar char="•"/>
            </a:pPr>
            <a:r>
              <a:rPr lang="en-US" sz="3300">
                <a:solidFill>
                  <a:srgbClr val="000000"/>
                </a:solidFill>
                <a:latin typeface="Arial"/>
              </a:rPr>
              <a:t>Create APIs for handling requests from the frontend.</a:t>
            </a:r>
          </a:p>
          <a:p>
            <a:pPr marL="712472" indent="-356236" lvl="1">
              <a:lnSpc>
                <a:spcPts val="3960"/>
              </a:lnSpc>
              <a:buFont typeface="Arial"/>
              <a:buChar char="•"/>
            </a:pPr>
            <a:r>
              <a:rPr lang="en-US" sz="3300">
                <a:solidFill>
                  <a:srgbClr val="000000"/>
                </a:solidFill>
                <a:latin typeface="Arial"/>
              </a:rPr>
              <a:t>Focus on CRUD operations (Create, Read, Update, Delete).</a:t>
            </a:r>
          </a:p>
          <a:p>
            <a:pPr marL="712472" indent="-356236" lvl="1">
              <a:lnSpc>
                <a:spcPts val="3960"/>
              </a:lnSpc>
              <a:buFont typeface="Arial"/>
              <a:buChar char="•"/>
            </a:pPr>
            <a:r>
              <a:rPr lang="en-US" sz="3300">
                <a:solidFill>
                  <a:srgbClr val="000000"/>
                </a:solidFill>
                <a:latin typeface="Arial"/>
              </a:rPr>
              <a:t>Cover topics like models, views, and URL patterns.</a:t>
            </a:r>
          </a:p>
          <a:p>
            <a:pPr>
              <a:lnSpc>
                <a:spcPts val="3960"/>
              </a:lnSpc>
              <a:spcBef>
                <a:spcPct val="0"/>
              </a:spcBef>
            </a:pPr>
            <a:r>
              <a:rPr lang="en-US" sz="3300">
                <a:solidFill>
                  <a:srgbClr val="000000"/>
                </a:solidFill>
                <a:latin typeface="Arial Bold"/>
              </a:rPr>
              <a:t>3.Front End with React:</a:t>
            </a:r>
          </a:p>
          <a:p>
            <a:pPr marL="712472" indent="-356236" lvl="1">
              <a:lnSpc>
                <a:spcPts val="3960"/>
              </a:lnSpc>
              <a:buFont typeface="Arial"/>
              <a:buChar char="•"/>
            </a:pPr>
            <a:r>
              <a:rPr lang="en-US" sz="3300">
                <a:solidFill>
                  <a:srgbClr val="000000"/>
                </a:solidFill>
                <a:latin typeface="Arial"/>
              </a:rPr>
              <a:t>Set up your React project.</a:t>
            </a:r>
          </a:p>
          <a:p>
            <a:pPr marL="712472" indent="-356236" lvl="1">
              <a:lnSpc>
                <a:spcPts val="3960"/>
              </a:lnSpc>
              <a:buFont typeface="Arial"/>
              <a:buChar char="•"/>
            </a:pPr>
            <a:r>
              <a:rPr lang="en-US" sz="3300">
                <a:solidFill>
                  <a:srgbClr val="000000"/>
                </a:solidFill>
                <a:latin typeface="Arial"/>
              </a:rPr>
              <a:t>Create components for displaying, adding, and editing notes.</a:t>
            </a:r>
          </a:p>
        </p:txBody>
      </p:sp>
      <p:sp>
        <p:nvSpPr>
          <p:cNvPr name="TextBox 19" id="19"/>
          <p:cNvSpPr txBox="true"/>
          <p:nvPr/>
        </p:nvSpPr>
        <p:spPr>
          <a:xfrm rot="0">
            <a:off x="276400" y="7705725"/>
            <a:ext cx="8725734" cy="1552575"/>
          </a:xfrm>
          <a:prstGeom prst="rect">
            <a:avLst/>
          </a:prstGeom>
        </p:spPr>
        <p:txBody>
          <a:bodyPr anchor="t" rtlCol="false" tIns="0" lIns="0" bIns="0" rIns="0">
            <a:spAutoFit/>
          </a:bodyPr>
          <a:lstStyle/>
          <a:p>
            <a:pPr>
              <a:lnSpc>
                <a:spcPts val="3960"/>
              </a:lnSpc>
              <a:spcBef>
                <a:spcPct val="0"/>
              </a:spcBef>
            </a:pPr>
            <a:r>
              <a:rPr lang="en-US" sz="3300">
                <a:solidFill>
                  <a:srgbClr val="000000"/>
                </a:solidFill>
                <a:latin typeface="Arial Bold"/>
              </a:rPr>
              <a:t>4.</a:t>
            </a:r>
            <a:r>
              <a:rPr lang="en-US" sz="3300">
                <a:solidFill>
                  <a:srgbClr val="000000"/>
                </a:solidFill>
                <a:latin typeface="Arial Bold"/>
              </a:rPr>
              <a:t>Deployment and Security:</a:t>
            </a:r>
          </a:p>
          <a:p>
            <a:pPr marL="712472" indent="-356236" lvl="1">
              <a:lnSpc>
                <a:spcPts val="3960"/>
              </a:lnSpc>
              <a:buFont typeface="Arial"/>
              <a:buChar char="•"/>
            </a:pPr>
            <a:r>
              <a:rPr lang="en-US" sz="3300">
                <a:solidFill>
                  <a:srgbClr val="000000"/>
                </a:solidFill>
                <a:latin typeface="Arial"/>
              </a:rPr>
              <a:t>Host your app in a production environment.</a:t>
            </a:r>
          </a:p>
          <a:p>
            <a:pPr marL="712472" indent="-356236" lvl="1">
              <a:lnSpc>
                <a:spcPts val="3960"/>
              </a:lnSpc>
              <a:buFont typeface="Arial"/>
              <a:buChar char="•"/>
            </a:pPr>
            <a:r>
              <a:rPr lang="en-US" sz="3300">
                <a:solidFill>
                  <a:srgbClr val="000000"/>
                </a:solidFill>
                <a:latin typeface="Arial"/>
              </a:rPr>
              <a:t>Ensure security and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591994" y="2275955"/>
            <a:ext cx="13104011" cy="7149149"/>
          </a:xfrm>
          <a:custGeom>
            <a:avLst/>
            <a:gdLst/>
            <a:ahLst/>
            <a:cxnLst/>
            <a:rect r="r" b="b" t="t" l="l"/>
            <a:pathLst>
              <a:path h="7149149" w="13104011">
                <a:moveTo>
                  <a:pt x="0" y="0"/>
                </a:moveTo>
                <a:lnTo>
                  <a:pt x="13104012" y="0"/>
                </a:lnTo>
                <a:lnTo>
                  <a:pt x="13104012" y="7149149"/>
                </a:lnTo>
                <a:lnTo>
                  <a:pt x="0" y="7149149"/>
                </a:lnTo>
                <a:lnTo>
                  <a:pt x="0" y="0"/>
                </a:lnTo>
                <a:close/>
              </a:path>
            </a:pathLst>
          </a:custGeom>
          <a:blipFill>
            <a:blip r:embed="rId3"/>
            <a:stretch>
              <a:fillRect l="0" t="0" r="-2695"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6942415" y="1031358"/>
            <a:ext cx="4403169" cy="1104900"/>
          </a:xfrm>
          <a:prstGeom prst="rect">
            <a:avLst/>
          </a:prstGeom>
        </p:spPr>
        <p:txBody>
          <a:bodyPr anchor="t" rtlCol="false" tIns="0" lIns="0" bIns="0" rIns="0">
            <a:spAutoFit/>
          </a:bodyPr>
          <a:lstStyle/>
          <a:p>
            <a:pPr algn="ctr">
              <a:lnSpc>
                <a:spcPts val="7799"/>
              </a:lnSpc>
              <a:spcBef>
                <a:spcPct val="0"/>
              </a:spcBef>
            </a:pPr>
            <a:r>
              <a:rPr lang="en-US" sz="6499">
                <a:solidFill>
                  <a:srgbClr val="000000"/>
                </a:solidFill>
                <a:latin typeface="Arial Bold"/>
              </a:rPr>
              <a:t>Login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DAGB_Bk8Gdc</dc:identifier>
  <dcterms:modified xsi:type="dcterms:W3CDTF">2011-08-01T06:04:30Z</dcterms:modified>
  <cp:revision>1</cp:revision>
  <dc:title>Notes Sharing Web Application using Django Framework - jenipher(1231,ABCD).pptx</dc:title>
</cp:coreProperties>
</file>